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7560000" cy="532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book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bedtime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睡觉时间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0" y="1165400"/>
            <a:ext cx="3048000" cy="299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bath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洗澡(名词)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1178100"/>
            <a:ext cx="3429000" cy="297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flap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扇动拍打摆动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feel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感觉。触摸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wheel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轮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00" y="1355900"/>
            <a:ext cx="2717800" cy="261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house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房子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small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小的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tall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hello</a:t>
            </a:r>
          </a:p>
          <a:p>
            <a:pPr algn="ctr">
              <a:defRPr b="0" sz="3600">
                <a:latin typeface="微软雅黑"/>
              </a:defRPr>
            </a:pPr>
            <a:r>
              <a:t>(叹词)</a:t>
            </a:r>
          </a:p>
          <a:p>
            <a:pPr algn="ctr">
              <a:defRPr b="0" sz="3600">
                <a:latin typeface="微软雅黑"/>
              </a:defRPr>
            </a:pPr>
            <a:r>
              <a:t>你好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0" y="1279700"/>
            <a:ext cx="2514600" cy="276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hen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母鸡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0" y="1190800"/>
            <a:ext cx="3276600" cy="294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new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新的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00" y="1394000"/>
            <a:ext cx="30226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shoe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鞋子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0" y="1267000"/>
            <a:ext cx="2514600" cy="279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bee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蜜蜂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0" y="416100"/>
            <a:ext cx="34544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my</a:t>
            </a:r>
          </a:p>
          <a:p>
            <a:pPr algn="ctr">
              <a:defRPr b="0" sz="3600">
                <a:latin typeface="微软雅黑"/>
              </a:defRPr>
            </a:pPr>
            <a:r>
              <a:t>(限定词)</a:t>
            </a:r>
          </a:p>
          <a:p>
            <a:pPr algn="ctr">
              <a:defRPr b="0" sz="3600">
                <a:latin typeface="微软雅黑"/>
              </a:defRPr>
            </a:pPr>
            <a:r>
              <a:t>我的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00" y="1559100"/>
            <a:ext cx="2565400" cy="220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bright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明亮的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00" y="657400"/>
            <a:ext cx="1727200" cy="401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lighthouse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灯塔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treehouse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树屋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00" y="1305100"/>
            <a:ext cx="3200400" cy="271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dizzy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头晕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00" y="949500"/>
            <a:ext cx="19558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doll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娃娃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cup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杯子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pink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粉色的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00" y="860600"/>
            <a:ext cx="2641600" cy="360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old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老的,旧的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00" y="1025700"/>
            <a:ext cx="2006600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drink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喝。饮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put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放安置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sink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水槽。沟渠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00" y="1127300"/>
            <a:ext cx="2235200" cy="307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tlower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花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bubble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泡泡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00" y="1559100"/>
            <a:ext cx="2311400" cy="220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full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满的,充满的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empty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空的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sip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小口饮;小0嘬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drip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滴。淌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myself</a:t>
            </a:r>
          </a:p>
          <a:p>
            <a:pPr algn="ctr">
              <a:defRPr b="0" sz="3600">
                <a:latin typeface="微软雅黑"/>
              </a:defRPr>
            </a:pPr>
            <a:r>
              <a:t>(代词)</a:t>
            </a:r>
          </a:p>
          <a:p>
            <a:pPr algn="ctr">
              <a:defRPr b="0" sz="3600">
                <a:latin typeface="微软雅黑"/>
              </a:defRPr>
            </a:pPr>
            <a:r>
              <a:t>我自己。我本人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1660700"/>
            <a:ext cx="3429000" cy="200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laugh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笑。大笑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flutter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扇动,飘动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cheers</a:t>
            </a:r>
          </a:p>
          <a:p>
            <a:pPr algn="ctr">
              <a:defRPr b="0" sz="3600">
                <a:latin typeface="微软雅黑"/>
              </a:defRPr>
            </a:pPr>
            <a:r>
              <a:t>(叹词)</a:t>
            </a:r>
          </a:p>
          <a:p>
            <a:pPr algn="ctr">
              <a:defRPr b="0" sz="3600">
                <a:latin typeface="微软雅黑"/>
              </a:defRPr>
            </a:pPr>
            <a:r>
              <a:t>千杯(用于祝酒)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0" y="1152700"/>
            <a:ext cx="3098800" cy="302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bed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床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0" y="1165400"/>
            <a:ext cx="2743200" cy="299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big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大的,巨大的;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0" y="1051100"/>
            <a:ext cx="2590800" cy="322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baby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宝宝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who</a:t>
            </a:r>
          </a:p>
          <a:p>
            <a:pPr algn="ctr">
              <a:defRPr b="0" sz="3600">
                <a:latin typeface="微软雅黑"/>
              </a:defRPr>
            </a:pPr>
            <a:r>
              <a:t>(代词)</a:t>
            </a:r>
          </a:p>
          <a:p>
            <a:pPr algn="ctr">
              <a:defRPr b="0" sz="3600">
                <a:latin typeface="微软雅黑"/>
              </a:defRPr>
            </a:pPr>
            <a:r>
              <a:t>谁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00" y="1482900"/>
            <a:ext cx="1803400" cy="236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two</a:t>
            </a:r>
          </a:p>
          <a:p>
            <a:pPr algn="ctr">
              <a:defRPr b="0" sz="3600">
                <a:latin typeface="微软雅黑"/>
              </a:defRPr>
            </a:pPr>
            <a:r>
              <a:t>(数词)</a:t>
            </a:r>
          </a:p>
          <a:p>
            <a:pPr algn="ctr">
              <a:defRPr b="0" sz="3600">
                <a:latin typeface="微软雅黑"/>
              </a:defRPr>
            </a:pPr>
            <a:r>
              <a:t>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00" y="1051100"/>
            <a:ext cx="2463800" cy="322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sleep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睡觉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comfy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舒适的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00" y="1025700"/>
            <a:ext cx="2413000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jump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跳,跳跃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noisy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吵闹的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00" y="949500"/>
            <a:ext cx="18542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balloon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气球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" y="1279700"/>
            <a:ext cx="3352800" cy="276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 c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moon月亮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come on</a:t>
            </a:r>
          </a:p>
          <a:p>
            <a:pPr algn="ctr">
              <a:defRPr b="0" sz="3600">
                <a:latin typeface="微软雅黑"/>
              </a:defRPr>
            </a:pPr>
            <a:r>
              <a:t>(叹词)</a:t>
            </a:r>
          </a:p>
          <a:p>
            <a:pPr algn="ctr">
              <a:defRPr b="0" sz="3600">
                <a:latin typeface="微软雅黑"/>
              </a:defRPr>
            </a:pPr>
            <a:r>
              <a:t>来吧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take</a:t>
            </a:r>
          </a:p>
          <a:p>
            <a:pPr algn="ctr">
              <a:defRPr b="0" sz="3600">
                <a:latin typeface="微软雅黑"/>
              </a:defRPr>
            </a:pPr>
            <a:r>
              <a:t>(动词)</a:t>
            </a:r>
          </a:p>
          <a:p>
            <a:pPr algn="ctr">
              <a:defRPr b="0" sz="3600">
                <a:latin typeface="微软雅黑"/>
              </a:defRPr>
            </a:pPr>
            <a:r>
              <a:t>携带,拿走,取走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back</a:t>
            </a:r>
          </a:p>
          <a:p>
            <a:pPr algn="ctr">
              <a:defRPr b="0" sz="3600">
                <a:latin typeface="微软雅黑"/>
              </a:defRPr>
            </a:pPr>
            <a:r>
              <a:t>(副词)</a:t>
            </a:r>
          </a:p>
          <a:p>
            <a:pPr algn="ctr">
              <a:defRPr b="0" sz="3600">
                <a:latin typeface="微软雅黑"/>
              </a:defRPr>
            </a:pPr>
            <a:r>
              <a:t>回回来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time</a:t>
            </a:r>
          </a:p>
          <a:p>
            <a:pPr algn="ctr">
              <a:defRPr b="0" sz="3600">
                <a:latin typeface="微软雅黑"/>
              </a:defRPr>
            </a:pPr>
            <a:r>
              <a:t>(名词单数)</a:t>
            </a:r>
          </a:p>
          <a:p>
            <a:pPr algn="ctr">
              <a:defRPr b="0" sz="3600">
                <a:latin typeface="微软雅黑"/>
              </a:defRPr>
            </a:pPr>
            <a:r>
              <a:t>时间。时候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eft_img_t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0" y="416100"/>
            <a:ext cx="3429000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5000" y="0"/>
            <a:ext cx="945000" cy="3600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r">
              <a:defRPr b="1" sz="1800">
                <a:latin typeface="微软雅黑"/>
              </a:defRPr>
            </a:pPr>
            <a:r>
              <a:t>第三周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00" y="0"/>
            <a:ext cx="3780000" cy="532800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/>
          <a:p>
            <a:pPr algn="ctr">
              <a:defRPr b="1" sz="8000">
                <a:latin typeface="Calibri"/>
              </a:defRPr>
            </a:pPr>
            <a:r>
              <a:t>gold</a:t>
            </a:r>
          </a:p>
          <a:p>
            <a:pPr algn="ctr">
              <a:defRPr b="0" sz="3600">
                <a:latin typeface="微软雅黑"/>
              </a:defRPr>
            </a:pPr>
            <a:r>
              <a:t>(形容词)</a:t>
            </a:r>
          </a:p>
          <a:p>
            <a:pPr algn="ctr">
              <a:defRPr b="0" sz="3600">
                <a:latin typeface="微软雅黑"/>
              </a:defRPr>
            </a:pPr>
            <a:r>
              <a:t>金色的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